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0" r:id="rId3"/>
    <p:sldId id="261" r:id="rId4"/>
    <p:sldId id="259" r:id="rId5"/>
    <p:sldId id="262" r:id="rId6"/>
  </p:sldIdLst>
  <p:sldSz cx="7559675" cy="1069181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F4F5"/>
    <a:srgbClr val="D8F1F0"/>
    <a:srgbClr val="BBE8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83" autoAdjust="0"/>
    <p:restoredTop sz="94660"/>
  </p:normalViewPr>
  <p:slideViewPr>
    <p:cSldViewPr snapToGrid="0">
      <p:cViewPr varScale="1">
        <p:scale>
          <a:sx n="95" d="100"/>
          <a:sy n="95" d="100"/>
        </p:scale>
        <p:origin x="181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19A78-0CF9-491F-9EC7-422D8FA79A10}" type="datetimeFigureOut">
              <a:rPr lang="de-AT" smtClean="0"/>
              <a:t>24.02.2026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685EC-C31E-4818-9682-9F4BAC864799}" type="slidenum">
              <a:rPr lang="de-AT" smtClean="0"/>
              <a:t>‹Nr.›</a:t>
            </a:fld>
            <a:endParaRPr lang="de-AT"/>
          </a:p>
        </p:txBody>
      </p:sp>
      <p:pic>
        <p:nvPicPr>
          <p:cNvPr id="10" name="Grafik 9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525" y="205041"/>
            <a:ext cx="1296000" cy="792000"/>
          </a:xfrm>
          <a:prstGeom prst="rect">
            <a:avLst/>
          </a:prstGeom>
        </p:spPr>
      </p:pic>
      <p:pic>
        <p:nvPicPr>
          <p:cNvPr id="11" name="Grafik 10" descr="Ein Bild, das Text, Schrift, Logo, Grafiken enthält.&#10;&#10;Automatisch generierte Beschreibung">
            <a:extLst>
              <a:ext uri="{FF2B5EF4-FFF2-40B4-BE49-F238E27FC236}">
                <a16:creationId xmlns:a16="http://schemas.microsoft.com/office/drawing/2014/main" id="{328912A5-DB52-414B-A1FA-26CFEEBC930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854169" y="341600"/>
            <a:ext cx="1851337" cy="480636"/>
          </a:xfrm>
          <a:prstGeom prst="rect">
            <a:avLst/>
          </a:prstGeom>
        </p:spPr>
      </p:pic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660" y="183783"/>
            <a:ext cx="924112" cy="796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317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19A78-0CF9-491F-9EC7-422D8FA79A10}" type="datetimeFigureOut">
              <a:rPr lang="de-AT" smtClean="0"/>
              <a:t>24.02.2026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685EC-C31E-4818-9682-9F4BAC86479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64514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19A78-0CF9-491F-9EC7-422D8FA79A10}" type="datetimeFigureOut">
              <a:rPr lang="de-AT" smtClean="0"/>
              <a:t>24.02.2026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685EC-C31E-4818-9682-9F4BAC86479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31568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19A78-0CF9-491F-9EC7-422D8FA79A10}" type="datetimeFigureOut">
              <a:rPr lang="de-AT" smtClean="0"/>
              <a:t>24.02.2026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685EC-C31E-4818-9682-9F4BAC86479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14278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19A78-0CF9-491F-9EC7-422D8FA79A10}" type="datetimeFigureOut">
              <a:rPr lang="de-AT" smtClean="0"/>
              <a:t>24.02.2026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685EC-C31E-4818-9682-9F4BAC86479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4709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19A78-0CF9-491F-9EC7-422D8FA79A10}" type="datetimeFigureOut">
              <a:rPr lang="de-AT" smtClean="0"/>
              <a:t>24.02.2026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685EC-C31E-4818-9682-9F4BAC86479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76678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19A78-0CF9-491F-9EC7-422D8FA79A10}" type="datetimeFigureOut">
              <a:rPr lang="de-AT" smtClean="0"/>
              <a:t>24.02.2026</a:t>
            </a:fld>
            <a:endParaRPr lang="de-A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685EC-C31E-4818-9682-9F4BAC86479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79212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19A78-0CF9-491F-9EC7-422D8FA79A10}" type="datetimeFigureOut">
              <a:rPr lang="de-AT" smtClean="0"/>
              <a:t>24.02.2026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685EC-C31E-4818-9682-9F4BAC86479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7428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19A78-0CF9-491F-9EC7-422D8FA79A10}" type="datetimeFigureOut">
              <a:rPr lang="de-AT" smtClean="0"/>
              <a:t>24.02.2026</a:t>
            </a:fld>
            <a:endParaRPr lang="de-A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685EC-C31E-4818-9682-9F4BAC86479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14396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19A78-0CF9-491F-9EC7-422D8FA79A10}" type="datetimeFigureOut">
              <a:rPr lang="de-AT" smtClean="0"/>
              <a:t>24.02.2026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685EC-C31E-4818-9682-9F4BAC86479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79885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19A78-0CF9-491F-9EC7-422D8FA79A10}" type="datetimeFigureOut">
              <a:rPr lang="de-AT" smtClean="0"/>
              <a:t>24.02.2026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685EC-C31E-4818-9682-9F4BAC86479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87580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519A78-0CF9-491F-9EC7-422D8FA79A10}" type="datetimeFigureOut">
              <a:rPr lang="de-AT" smtClean="0"/>
              <a:t>24.02.2026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685EC-C31E-4818-9682-9F4BAC86479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2973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cademy-of-surgeons.com/veranstaltung/star-course-endokrine-chirurgie-2026/" TargetMode="External"/><Relationship Id="rId2" Type="http://schemas.openxmlformats.org/officeDocument/2006/relationships/hyperlink" Target="mailto:office@academy-of-surgeons.com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4593280"/>
              </p:ext>
            </p:extLst>
          </p:nvPr>
        </p:nvGraphicFramePr>
        <p:xfrm>
          <a:off x="598484" y="3531874"/>
          <a:ext cx="6362700" cy="3947160"/>
        </p:xfrm>
        <a:graphic>
          <a:graphicData uri="http://schemas.openxmlformats.org/drawingml/2006/table">
            <a:tbl>
              <a:tblPr firstRow="1" bandRow="1">
                <a:solidFill>
                  <a:srgbClr val="F5FBFD"/>
                </a:solidFill>
              </a:tblPr>
              <a:tblGrid>
                <a:gridCol w="6362700">
                  <a:extLst>
                    <a:ext uri="{9D8B030D-6E8A-4147-A177-3AD203B41FA5}">
                      <a16:colId xmlns:a16="http://schemas.microsoft.com/office/drawing/2014/main" val="2051070016"/>
                    </a:ext>
                  </a:extLst>
                </a:gridCol>
              </a:tblGrid>
              <a:tr h="668528">
                <a:tc>
                  <a:txBody>
                    <a:bodyPr/>
                    <a:lstStyle>
                      <a:lvl1pPr marL="0" algn="l" defTabSz="755934" rtl="0" eaLnBrk="1" latinLnBrk="0" hangingPunct="1">
                        <a:defRPr sz="148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377967" algn="l" defTabSz="755934" rtl="0" eaLnBrk="1" latinLnBrk="0" hangingPunct="1">
                        <a:defRPr sz="148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755934" algn="l" defTabSz="755934" rtl="0" eaLnBrk="1" latinLnBrk="0" hangingPunct="1">
                        <a:defRPr sz="148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133902" algn="l" defTabSz="755934" rtl="0" eaLnBrk="1" latinLnBrk="0" hangingPunct="1">
                        <a:defRPr sz="148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511869" algn="l" defTabSz="755934" rtl="0" eaLnBrk="1" latinLnBrk="0" hangingPunct="1">
                        <a:defRPr sz="148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1889836" algn="l" defTabSz="755934" rtl="0" eaLnBrk="1" latinLnBrk="0" hangingPunct="1">
                        <a:defRPr sz="148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267803" algn="l" defTabSz="755934" rtl="0" eaLnBrk="1" latinLnBrk="0" hangingPunct="1">
                        <a:defRPr sz="148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2645771" algn="l" defTabSz="755934" rtl="0" eaLnBrk="1" latinLnBrk="0" hangingPunct="1">
                        <a:defRPr sz="148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023738" algn="l" defTabSz="755934" rtl="0" eaLnBrk="1" latinLnBrk="0" hangingPunct="1">
                        <a:defRPr sz="148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de-DE" sz="1100" b="1" cap="all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Einladung</a:t>
                      </a:r>
                    </a:p>
                    <a:p>
                      <a:endParaRPr lang="de-DE" sz="11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de-DE" sz="11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Sehr geehrte Kolleginnen und Kollegen,</a:t>
                      </a:r>
                    </a:p>
                    <a:p>
                      <a:endParaRPr lang="de-DE" sz="11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de-DE" sz="1100" b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die endokrine Chirurgie bietet kontinuierlich neue Entwicklungen und Herausforderungen. </a:t>
                      </a:r>
                    </a:p>
                    <a:p>
                      <a:endParaRPr lang="de-DE" sz="1100" b="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de-DE" sz="1100" b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Um Sie auf diesem spannenden Gebiet zu unterstützen, laden wir Sie herzlich zu unserem Operationskurs „STAR Course – Endokrine Chirurgie“ ein. In diesem Kurs erhalten Sie einen praxisorientierten Überblick über die relevanten anatomischen Strukturen, moderne Behandlungsmöglichkeiten und Technologien.</a:t>
                      </a:r>
                      <a:r>
                        <a:rPr lang="de-DE" sz="1100" b="0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de-DE" sz="1100" b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Internationale Experten vermitteln Ihnen neueste wissenschaftliche Erkenntnisse und praktische Anwendungen.</a:t>
                      </a:r>
                    </a:p>
                    <a:p>
                      <a:endParaRPr lang="de-DE" sz="1100" b="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de-DE" sz="1100" b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Der </a:t>
                      </a:r>
                      <a:r>
                        <a:rPr lang="de-DE" sz="1100" b="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hands</a:t>
                      </a:r>
                      <a:r>
                        <a:rPr lang="de-DE" sz="1100" b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-on Workshop gibt Ihnen die Möglichkeit, sowohl bewährte als auch innovative Operationstechniken direkt zu üben und in Ihren klinischen Alltag zu integrieren.</a:t>
                      </a:r>
                    </a:p>
                    <a:p>
                      <a:endParaRPr lang="de-DE" sz="1100" b="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de-DE" sz="1100" b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Nutzen Sie die Gelegenheit, Ihr Wissen zu erweitern und von führenden Expertinnen und Experten zu lernen. Wir freuen uns auf Ihre Teilnahme!</a:t>
                      </a:r>
                    </a:p>
                    <a:p>
                      <a:endParaRPr lang="de-DE" sz="11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  <a:p>
                      <a:endParaRPr lang="de-DE" sz="1100" b="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de-DE" sz="1100" b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Mit den besten Grüßen</a:t>
                      </a:r>
                    </a:p>
                    <a:p>
                      <a:endParaRPr lang="de-DE" sz="1100" b="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de-DE" sz="1100" b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Klaus </a:t>
                      </a:r>
                      <a:r>
                        <a:rPr lang="de-DE" sz="11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Emmanuel</a:t>
                      </a:r>
                      <a:endParaRPr lang="de-DE" sz="11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</a:endParaRPr>
                    </a:p>
                    <a:p>
                      <a:endParaRPr lang="de-DE" sz="1100" b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3558488"/>
                  </a:ext>
                </a:extLst>
              </a:tr>
            </a:tbl>
          </a:graphicData>
        </a:graphic>
      </p:graphicFrame>
      <p:sp>
        <p:nvSpPr>
          <p:cNvPr id="6" name="Textfeld 5"/>
          <p:cNvSpPr txBox="1"/>
          <p:nvPr/>
        </p:nvSpPr>
        <p:spPr>
          <a:xfrm>
            <a:off x="821686" y="1041275"/>
            <a:ext cx="5916296" cy="1972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cap="small" spc="150" dirty="0">
                <a:solidFill>
                  <a:srgbClr val="2CBBB0"/>
                </a:solidFill>
              </a:rPr>
              <a:t>STAR</a:t>
            </a:r>
            <a:r>
              <a:rPr lang="de-DE" sz="2400" b="1" spc="15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de-DE" sz="2000" b="1" kern="0" cap="small" spc="150" dirty="0">
                <a:solidFill>
                  <a:schemeClr val="accent5">
                    <a:lumMod val="50000"/>
                  </a:schemeClr>
                </a:solidFill>
                <a:cs typeface="Calibri"/>
              </a:rPr>
              <a:t>Course</a:t>
            </a:r>
            <a:br>
              <a:rPr lang="de-DE" b="1" kern="0" cap="small" dirty="0">
                <a:solidFill>
                  <a:srgbClr val="004F90"/>
                </a:solidFill>
                <a:cs typeface="Calibri"/>
              </a:rPr>
            </a:br>
            <a:r>
              <a:rPr lang="de-AT" b="1" cap="small" spc="150" dirty="0" err="1">
                <a:solidFill>
                  <a:srgbClr val="2CBBB0"/>
                </a:solidFill>
              </a:rPr>
              <a:t>S</a:t>
            </a:r>
            <a:r>
              <a:rPr lang="de-AT" sz="1100" kern="0" cap="small" spc="180" dirty="0" err="1">
                <a:solidFill>
                  <a:schemeClr val="accent5">
                    <a:lumMod val="50000"/>
                  </a:schemeClr>
                </a:solidFill>
              </a:rPr>
              <a:t>urgical</a:t>
            </a:r>
            <a:r>
              <a:rPr lang="de-AT" sz="1100" kern="0" cap="small" spc="18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de-AT" b="1" cap="small" spc="150" dirty="0">
                <a:solidFill>
                  <a:srgbClr val="2CBBB0"/>
                </a:solidFill>
              </a:rPr>
              <a:t>T</a:t>
            </a:r>
            <a:r>
              <a:rPr lang="de-AT" sz="1100" kern="0" cap="small" spc="180" dirty="0">
                <a:solidFill>
                  <a:schemeClr val="accent5">
                    <a:lumMod val="50000"/>
                  </a:schemeClr>
                </a:solidFill>
              </a:rPr>
              <a:t>raining &amp; </a:t>
            </a:r>
            <a:r>
              <a:rPr lang="de-AT" b="1" cap="small" spc="150" dirty="0" err="1">
                <a:solidFill>
                  <a:srgbClr val="2CBBB0"/>
                </a:solidFill>
              </a:rPr>
              <a:t>A</a:t>
            </a:r>
            <a:r>
              <a:rPr lang="de-AT" sz="1100" kern="0" cap="small" spc="180" dirty="0" err="1">
                <a:solidFill>
                  <a:schemeClr val="accent5">
                    <a:lumMod val="50000"/>
                  </a:schemeClr>
                </a:solidFill>
              </a:rPr>
              <a:t>natomic</a:t>
            </a:r>
            <a:r>
              <a:rPr lang="de-AT" sz="1100" kern="0" cap="small" spc="180" dirty="0">
                <a:solidFill>
                  <a:srgbClr val="004F90"/>
                </a:solidFill>
              </a:rPr>
              <a:t> </a:t>
            </a:r>
            <a:r>
              <a:rPr lang="de-AT" b="1" cap="small" spc="150" dirty="0">
                <a:solidFill>
                  <a:srgbClr val="2CBBB0"/>
                </a:solidFill>
              </a:rPr>
              <a:t>R</a:t>
            </a:r>
            <a:r>
              <a:rPr lang="de-AT" sz="1100" kern="0" cap="small" spc="180" dirty="0">
                <a:solidFill>
                  <a:schemeClr val="accent5">
                    <a:lumMod val="50000"/>
                  </a:schemeClr>
                </a:solidFill>
              </a:rPr>
              <a:t>efresher</a:t>
            </a:r>
            <a:endParaRPr lang="de-AT" kern="0" cap="small" spc="180" dirty="0">
              <a:solidFill>
                <a:schemeClr val="accent5">
                  <a:lumMod val="50000"/>
                </a:schemeClr>
              </a:solidFill>
              <a:cs typeface="Calibri"/>
            </a:endParaRPr>
          </a:p>
          <a:p>
            <a:pPr lvl="0" algn="ctr" defTabSz="914400">
              <a:spcBef>
                <a:spcPts val="300"/>
              </a:spcBef>
              <a:spcAft>
                <a:spcPts val="300"/>
              </a:spcAft>
            </a:pPr>
            <a:r>
              <a:rPr lang="de-DE" sz="2800" b="1" kern="0" spc="20" dirty="0">
                <a:solidFill>
                  <a:schemeClr val="accent5">
                    <a:lumMod val="50000"/>
                  </a:schemeClr>
                </a:solidFill>
                <a:cs typeface="Calibri"/>
              </a:rPr>
              <a:t>Endokrine Chirurgie</a:t>
            </a:r>
            <a:endParaRPr lang="de-AT" sz="2800" b="1" kern="0" spc="20" dirty="0">
              <a:solidFill>
                <a:schemeClr val="accent5">
                  <a:lumMod val="50000"/>
                </a:schemeClr>
              </a:solidFill>
              <a:cs typeface="Calibri"/>
            </a:endParaRPr>
          </a:p>
          <a:p>
            <a:pPr algn="ctr">
              <a:lnSpc>
                <a:spcPct val="150000"/>
              </a:lnSpc>
            </a:pPr>
            <a:r>
              <a:rPr lang="de-DE" sz="1400" b="1" dirty="0">
                <a:solidFill>
                  <a:schemeClr val="accent5">
                    <a:lumMod val="50000"/>
                  </a:schemeClr>
                </a:solidFill>
              </a:rPr>
              <a:t>19. – 20.05.2026</a:t>
            </a:r>
          </a:p>
          <a:p>
            <a:pPr algn="ctr">
              <a:lnSpc>
                <a:spcPct val="150000"/>
              </a:lnSpc>
            </a:pPr>
            <a:r>
              <a:rPr lang="de-DE" sz="1400" b="1" dirty="0">
                <a:solidFill>
                  <a:schemeClr val="accent5">
                    <a:lumMod val="50000"/>
                  </a:schemeClr>
                </a:solidFill>
              </a:rPr>
              <a:t>Paracelsus Medizinische Privatuniversität </a:t>
            </a:r>
            <a:r>
              <a:rPr lang="de-DE" sz="1400" dirty="0">
                <a:solidFill>
                  <a:schemeClr val="accent5">
                    <a:lumMod val="50000"/>
                  </a:schemeClr>
                </a:solidFill>
              </a:rPr>
              <a:t>| </a:t>
            </a:r>
            <a:r>
              <a:rPr lang="de-DE" sz="1400" dirty="0" err="1">
                <a:solidFill>
                  <a:schemeClr val="accent5">
                    <a:lumMod val="50000"/>
                  </a:schemeClr>
                </a:solidFill>
              </a:rPr>
              <a:t>Strubergasse</a:t>
            </a:r>
            <a:r>
              <a:rPr lang="de-DE" sz="1400" dirty="0">
                <a:solidFill>
                  <a:schemeClr val="accent5">
                    <a:lumMod val="50000"/>
                  </a:schemeClr>
                </a:solidFill>
              </a:rPr>
              <a:t> 15, 5020 Salzburg</a:t>
            </a:r>
            <a:endParaRPr lang="de-AT" sz="14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" y="9145017"/>
            <a:ext cx="7559675" cy="1403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6927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821689" y="1180800"/>
            <a:ext cx="591629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>
                <a:solidFill>
                  <a:schemeClr val="accent5">
                    <a:lumMod val="50000"/>
                  </a:schemeClr>
                </a:solidFill>
              </a:rPr>
              <a:t>Dienstag</a:t>
            </a:r>
          </a:p>
          <a:p>
            <a:pPr algn="ctr"/>
            <a:r>
              <a:rPr lang="de-DE" sz="1600" dirty="0">
                <a:solidFill>
                  <a:schemeClr val="accent5">
                    <a:lumMod val="50000"/>
                  </a:schemeClr>
                </a:solidFill>
              </a:rPr>
              <a:t>19.05.2026</a:t>
            </a:r>
            <a:endParaRPr lang="de-AT" sz="1600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4290651"/>
              </p:ext>
            </p:extLst>
          </p:nvPr>
        </p:nvGraphicFramePr>
        <p:xfrm>
          <a:off x="802079" y="2088000"/>
          <a:ext cx="5955517" cy="7562100"/>
        </p:xfrm>
        <a:graphic>
          <a:graphicData uri="http://schemas.openxmlformats.org/drawingml/2006/table">
            <a:tbl>
              <a:tblPr firstRow="1" bandRow="1">
                <a:solidFill>
                  <a:srgbClr val="F5FBFD"/>
                </a:solidFill>
              </a:tblPr>
              <a:tblGrid>
                <a:gridCol w="1368000">
                  <a:extLst>
                    <a:ext uri="{9D8B030D-6E8A-4147-A177-3AD203B41FA5}">
                      <a16:colId xmlns:a16="http://schemas.microsoft.com/office/drawing/2014/main" val="2051070016"/>
                    </a:ext>
                  </a:extLst>
                </a:gridCol>
                <a:gridCol w="4587517">
                  <a:extLst>
                    <a:ext uri="{9D8B030D-6E8A-4147-A177-3AD203B41FA5}">
                      <a16:colId xmlns:a16="http://schemas.microsoft.com/office/drawing/2014/main" val="939869901"/>
                    </a:ext>
                  </a:extLst>
                </a:gridCol>
              </a:tblGrid>
              <a:tr h="468000">
                <a:tc>
                  <a:txBody>
                    <a:bodyPr/>
                    <a:lstStyle>
                      <a:lvl1pPr marL="0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77967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755934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133902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511869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889836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267803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645771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023738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de-DE" sz="1200" b="1" i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9:00</a:t>
                      </a:r>
                      <a:endParaRPr lang="de-AT" sz="1200" b="1" i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77967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755934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133902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511869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889836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267803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645771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023738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de-DE" sz="1200" b="1" i="1">
                          <a:solidFill>
                            <a:schemeClr val="bg1"/>
                          </a:solidFill>
                          <a:latin typeface="+mn-lt"/>
                        </a:rPr>
                        <a:t>Registrierung und Begrüßung</a:t>
                      </a:r>
                    </a:p>
                  </a:txBody>
                  <a:tcPr anchor="ctr">
                    <a:lnL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6996095"/>
                  </a:ext>
                </a:extLst>
              </a:tr>
              <a:tr h="301500">
                <a:tc>
                  <a:txBody>
                    <a:bodyPr/>
                    <a:lstStyle>
                      <a:lvl1pPr marL="0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77967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755934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133902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511869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889836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267803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645771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023738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de-DE" sz="1200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9:15 – 9:50</a:t>
                      </a:r>
                      <a:endParaRPr lang="de-AT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77967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755934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133902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511869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889836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267803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645771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023738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de-AT" sz="1200" baseline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Zervikale Anatomie – Schilddrüse, Nebenschilddrüse, zentrales Lymphknotendepartment, Laterales Halsdreieck</a:t>
                      </a:r>
                      <a:endParaRPr lang="de-AT" sz="1200" i="1" kern="1200" baseline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3612032"/>
                  </a:ext>
                </a:extLst>
              </a:tr>
              <a:tr h="323850">
                <a:tc>
                  <a:txBody>
                    <a:bodyPr/>
                    <a:lstStyle>
                      <a:lvl1pPr marL="0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77967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755934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133902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511869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889836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267803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645771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023738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de-DE" sz="1200" kern="1200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9:50 – 10:10</a:t>
                      </a:r>
                      <a:endParaRPr lang="de-AT" sz="1200" kern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77967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755934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133902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511869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889836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267803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645771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023738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de-DE" sz="1200" kern="1200" baseline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Spezielle Anatomie Nebenschilddrüse – Prinzipien zur Vermeidung des Hypoparathyreoidismus</a:t>
                      </a:r>
                      <a:endParaRPr lang="de-DE" sz="1200" i="1" kern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648056"/>
                  </a:ext>
                </a:extLst>
              </a:tr>
              <a:tr h="409575">
                <a:tc>
                  <a:txBody>
                    <a:bodyPr/>
                    <a:lstStyle>
                      <a:lvl1pPr marL="0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77967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755934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133902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511869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889836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267803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645771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023738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de-DE" sz="1200" kern="1200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10:10 – 10:30</a:t>
                      </a:r>
                      <a:endParaRPr lang="de-AT" sz="1200" kern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77967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755934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133902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511869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889836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267803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645771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023738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de-DE" sz="1200" kern="1200" baseline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Spezielle Anatomie Recurrens – Prinzipien zur Vermeidung der postoperativen Recurrensparese – Rekonstruktion?</a:t>
                      </a:r>
                      <a:endParaRPr lang="de-DE" sz="1200" i="1" kern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649125"/>
                  </a:ext>
                </a:extLst>
              </a:tr>
              <a:tr h="360000">
                <a:tc>
                  <a:txBody>
                    <a:bodyPr/>
                    <a:lstStyle>
                      <a:lvl1pPr marL="0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77967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755934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133902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511869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889836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267803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645771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023738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755934" rtl="0" eaLnBrk="1" latinLnBrk="0" hangingPunct="1"/>
                      <a:r>
                        <a:rPr lang="de-DE" sz="1200" i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10:30 – 10:50</a:t>
                      </a: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77967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755934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133902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511869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889836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267803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645771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023738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755934" rtl="0" eaLnBrk="1" latinLnBrk="0" hangingPunct="1"/>
                      <a:r>
                        <a:rPr lang="de-DE" sz="1200" i="1" kern="1200" baseline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Pause und Industrieausstellung</a:t>
                      </a:r>
                    </a:p>
                  </a:txBody>
                  <a:tcPr anchor="ctr">
                    <a:lnL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7253690"/>
                  </a:ext>
                </a:extLst>
              </a:tr>
              <a:tr h="312975">
                <a:tc>
                  <a:txBody>
                    <a:bodyPr/>
                    <a:lstStyle>
                      <a:lvl1pPr marL="0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77967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755934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133902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511869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889836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267803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645771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023738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de-DE" sz="1200" kern="1200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10:50 – 11:10</a:t>
                      </a: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77967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755934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133902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511869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889836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267803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645771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023738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de-DE" sz="1200" kern="1200" baseline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Stellenwert der Sesta-MIBI-Szintigrafie vs. Feinnadelpunktion in der Beurteilung einer Schilddrüsenmalignität</a:t>
                      </a:r>
                      <a:endParaRPr lang="de-DE" sz="1200" i="1" kern="1200" baseline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5351301"/>
                  </a:ext>
                </a:extLst>
              </a:tr>
              <a:tr h="279900">
                <a:tc>
                  <a:txBody>
                    <a:bodyPr/>
                    <a:lstStyle>
                      <a:lvl1pPr marL="0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77967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755934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133902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511869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889836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267803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645771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023738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de-DE" sz="12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11:10 – 11:30</a:t>
                      </a: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77967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755934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133902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511869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889836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267803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645771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023738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de-DE" sz="1200" kern="1200" baseline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Diagnostik des primären Hyperparathyreoidismus und Vorgehen beim Rezidiv</a:t>
                      </a:r>
                      <a:endParaRPr lang="de-DE" sz="1200" i="1" kern="1200" baseline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6176767"/>
                  </a:ext>
                </a:extLst>
              </a:tr>
              <a:tr h="436800">
                <a:tc>
                  <a:txBody>
                    <a:bodyPr/>
                    <a:lstStyle>
                      <a:lvl1pPr marL="0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77967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755934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133902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511869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889836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267803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645771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023738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de-DE" sz="1200" b="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11:35 – 11:55</a:t>
                      </a:r>
                      <a:endParaRPr lang="de-AT" sz="1200" b="0" kern="12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77967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755934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133902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511869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889836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267803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645771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023738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kern="1200" baseline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TIRADS-Sonographische Beurteilung der Schilddrüsenpathologie und 3-D tomographischer Ultraschall</a:t>
                      </a:r>
                      <a:endParaRPr lang="de-AT" sz="1200" i="1" kern="1200" baseline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2153578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200" b="0" i="1" kern="120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12:00 – 13:00</a:t>
                      </a:r>
                      <a:endParaRPr lang="de-AT" sz="1200" b="0" i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2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Pause und Industrieausstellung</a:t>
                      </a:r>
                    </a:p>
                  </a:txBody>
                  <a:tcPr anchor="ctr">
                    <a:lnL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5278267"/>
                  </a:ext>
                </a:extLst>
              </a:tr>
              <a:tr h="35302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200" b="0" kern="12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13:00 – 13:20</a:t>
                      </a:r>
                      <a:endParaRPr lang="de-AT" sz="1200" b="0" kern="120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kern="1200" baseline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Indikation zur Therapie der benignen und malignen Veränderung</a:t>
                      </a:r>
                      <a:endParaRPr lang="de-AT" sz="1200" i="1" kern="1200" baseline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4624966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200" b="0" kern="12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13:25</a:t>
                      </a:r>
                      <a:r>
                        <a:rPr lang="de-DE" sz="1200" b="0" kern="1200" baseline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– 13:45</a:t>
                      </a:r>
                      <a:endParaRPr lang="de-AT" sz="1200" b="0" kern="120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kern="1200" baseline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Offene konventionelle OP-Techni</a:t>
                      </a:r>
                      <a:endParaRPr lang="de-AT" sz="1200" i="1" kern="1200" baseline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0531609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200" b="0" kern="12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13:50</a:t>
                      </a:r>
                      <a:r>
                        <a:rPr lang="de-DE" sz="1200" b="0" kern="1200" baseline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– 14:10</a:t>
                      </a:r>
                      <a:endParaRPr lang="de-AT" sz="1200" b="0" kern="120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sz="1200" kern="1200" baseline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Lymphknotendissektion – Neck Dissection</a:t>
                      </a:r>
                      <a:endParaRPr lang="de-AT" sz="1200" i="1" kern="1200" baseline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0103878"/>
                  </a:ext>
                </a:extLst>
              </a:tr>
              <a:tr h="55245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200" b="0" kern="12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14:15 – 14:35</a:t>
                      </a:r>
                      <a:endParaRPr lang="de-AT" sz="1200" b="0" kern="120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kern="1200" baseline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Stellenwert „neue Techniken“, cIONM, Fluoreszenz, ioPTH-Monitoring, Haltesysteme, Lagerung</a:t>
                      </a:r>
                      <a:endParaRPr lang="de-AT" sz="1200" i="1" kern="1200" baseline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031242"/>
                  </a:ext>
                </a:extLst>
              </a:tr>
              <a:tr h="3206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200" b="0" i="1" kern="120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14:35 – 14:50</a:t>
                      </a:r>
                      <a:endParaRPr lang="de-AT" sz="1200" b="0" i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2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Pause und Industrieausstellung</a:t>
                      </a:r>
                    </a:p>
                  </a:txBody>
                  <a:tcPr anchor="ctr">
                    <a:lnL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4038185"/>
                  </a:ext>
                </a:extLst>
              </a:tr>
              <a:tr h="35563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200" b="0" kern="12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14:50 – 15:10</a:t>
                      </a:r>
                      <a:endParaRPr lang="de-AT" sz="1200" b="0" kern="120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baseline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Remote Access Thyroid Surgery</a:t>
                      </a:r>
                      <a:endParaRPr lang="de-AT" sz="1200" i="1" kern="1200" baseline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5700196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200" b="0" kern="12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15:15 – 15:35</a:t>
                      </a:r>
                      <a:endParaRPr lang="de-AT" sz="1200" b="0" kern="120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kern="1200" baseline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RFA der Schilddrüse</a:t>
                      </a:r>
                      <a:endParaRPr lang="de-AT" sz="1200" i="1" kern="1200" baseline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8717918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200" b="0" kern="12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15:40 – 16:00</a:t>
                      </a:r>
                      <a:endParaRPr lang="de-AT" sz="1200" b="0" kern="120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kern="1200" baseline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Komplikationsmanagement</a:t>
                      </a:r>
                      <a:endParaRPr lang="de-AT" sz="1200" i="1" kern="1200" baseline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1339888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200" b="0" i="1" kern="120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Anschließend</a:t>
                      </a:r>
                      <a:endParaRPr lang="de-AT" sz="1200" b="0" i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i="1" u="none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Gemeinsames Abendessen</a:t>
                      </a:r>
                      <a:endParaRPr lang="de-AT" sz="1200" b="0" i="1" u="none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14902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4661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821689" y="1180800"/>
            <a:ext cx="591629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>
                <a:solidFill>
                  <a:schemeClr val="accent5">
                    <a:lumMod val="50000"/>
                  </a:schemeClr>
                </a:solidFill>
              </a:rPr>
              <a:t>Mittwoch</a:t>
            </a:r>
          </a:p>
          <a:p>
            <a:pPr algn="ctr"/>
            <a:r>
              <a:rPr lang="de-DE" sz="1600" dirty="0">
                <a:solidFill>
                  <a:schemeClr val="accent5">
                    <a:lumMod val="50000"/>
                  </a:schemeClr>
                </a:solidFill>
              </a:rPr>
              <a:t>20.05.2026</a:t>
            </a:r>
            <a:endParaRPr lang="de-AT" sz="1600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8" name="Tabel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3167404"/>
              </p:ext>
            </p:extLst>
          </p:nvPr>
        </p:nvGraphicFramePr>
        <p:xfrm>
          <a:off x="802079" y="2088000"/>
          <a:ext cx="5955517" cy="4961775"/>
        </p:xfrm>
        <a:graphic>
          <a:graphicData uri="http://schemas.openxmlformats.org/drawingml/2006/table">
            <a:tbl>
              <a:tblPr firstRow="1" bandRow="1">
                <a:solidFill>
                  <a:srgbClr val="F5FBFD"/>
                </a:solidFill>
              </a:tblPr>
              <a:tblGrid>
                <a:gridCol w="1368000">
                  <a:extLst>
                    <a:ext uri="{9D8B030D-6E8A-4147-A177-3AD203B41FA5}">
                      <a16:colId xmlns:a16="http://schemas.microsoft.com/office/drawing/2014/main" val="2051070016"/>
                    </a:ext>
                  </a:extLst>
                </a:gridCol>
                <a:gridCol w="4587517">
                  <a:extLst>
                    <a:ext uri="{9D8B030D-6E8A-4147-A177-3AD203B41FA5}">
                      <a16:colId xmlns:a16="http://schemas.microsoft.com/office/drawing/2014/main" val="939869901"/>
                    </a:ext>
                  </a:extLst>
                </a:gridCol>
              </a:tblGrid>
              <a:tr h="468000">
                <a:tc>
                  <a:txBody>
                    <a:bodyPr/>
                    <a:lstStyle>
                      <a:lvl1pPr marL="0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77967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755934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133902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511869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889836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267803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645771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023738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de-DE" sz="1200" b="1" i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09:00</a:t>
                      </a:r>
                      <a:endParaRPr lang="de-AT" sz="1200" b="1" i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77967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755934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133902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511869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889836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267803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645771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023738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de-DE" sz="1200" b="1" i="1">
                          <a:solidFill>
                            <a:schemeClr val="bg1"/>
                          </a:solidFill>
                          <a:latin typeface="+mn-lt"/>
                        </a:rPr>
                        <a:t>Beginn</a:t>
                      </a:r>
                    </a:p>
                  </a:txBody>
                  <a:tcPr anchor="ctr">
                    <a:lnL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6996095"/>
                  </a:ext>
                </a:extLst>
              </a:tr>
              <a:tr h="1815975">
                <a:tc>
                  <a:txBody>
                    <a:bodyPr/>
                    <a:lstStyle>
                      <a:lvl1pPr marL="0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77967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755934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133902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511869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889836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267803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645771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023738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de-DE" sz="1200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09:00 – 12:00</a:t>
                      </a:r>
                      <a:endParaRPr lang="de-AT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77967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755934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133902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511869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889836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267803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645771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023738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de-DE" sz="1200" b="1" baseline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Praktische Übungen</a:t>
                      </a:r>
                    </a:p>
                    <a:p>
                      <a:pPr algn="l"/>
                      <a:endParaRPr lang="de-DE" sz="1200" baseline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</a:endParaRPr>
                    </a:p>
                    <a:p>
                      <a:pPr marL="171450" indent="-171450" algn="l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de-DE" sz="1200" baseline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Kocher‘scher Kragenschnitt, MIVAT, OMIT</a:t>
                      </a:r>
                    </a:p>
                    <a:p>
                      <a:pPr marL="171450" indent="-171450" algn="l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de-DE" sz="1200" baseline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Operatives Vorgehen bei Thyreoidektomie und Hemithyreoidektomie</a:t>
                      </a:r>
                    </a:p>
                    <a:p>
                      <a:pPr marL="171450" indent="-171450" algn="l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de-DE" sz="1200" baseline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Lymphknotendissektion zentral und lateral</a:t>
                      </a:r>
                    </a:p>
                    <a:p>
                      <a:pPr marL="171450" indent="-171450" algn="l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de-DE" sz="1200" baseline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Nebenschilddrüsenpräparation</a:t>
                      </a:r>
                    </a:p>
                    <a:p>
                      <a:pPr marL="171450" indent="-171450" algn="l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de-DE" sz="1200" baseline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Spezialdemonstrationen</a:t>
                      </a:r>
                    </a:p>
                  </a:txBody>
                  <a:tcPr anchor="ctr">
                    <a:lnL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3612032"/>
                  </a:ext>
                </a:extLst>
              </a:tr>
              <a:tr h="360000">
                <a:tc>
                  <a:txBody>
                    <a:bodyPr/>
                    <a:lstStyle>
                      <a:lvl1pPr marL="0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77967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755934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133902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511869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889836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267803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645771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023738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755934" rtl="0" eaLnBrk="1" latinLnBrk="0" hangingPunct="1"/>
                      <a:r>
                        <a:rPr lang="de-DE" sz="1200" i="1" kern="1200" baseline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12:00 – 13:00</a:t>
                      </a: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77967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755934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133902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511869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889836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267803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645771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023738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755934" rtl="0" eaLnBrk="1" latinLnBrk="0" hangingPunct="1"/>
                      <a:r>
                        <a:rPr lang="de-DE" sz="1200" i="1" kern="1200" baseline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Mittagspause – Industrieausstellung</a:t>
                      </a:r>
                    </a:p>
                  </a:txBody>
                  <a:tcPr anchor="ctr">
                    <a:lnL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7253690"/>
                  </a:ext>
                </a:extLst>
              </a:tr>
              <a:tr h="1849800">
                <a:tc>
                  <a:txBody>
                    <a:bodyPr/>
                    <a:lstStyle>
                      <a:lvl1pPr marL="0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77967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755934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133902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511869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889836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267803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645771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023738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de-DE" sz="1200" b="0" kern="12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13:00 – 16:00</a:t>
                      </a:r>
                      <a:endParaRPr lang="de-AT" sz="1200" b="0" kern="120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77967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755934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133902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511869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889836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267803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645771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023738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de-DE" sz="1200" b="1" i="0" kern="1200" baseline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Praktische Übungen </a:t>
                      </a:r>
                    </a:p>
                    <a:p>
                      <a:pPr algn="l"/>
                      <a:endParaRPr lang="de-DE" sz="1200" i="1" kern="1200" baseline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 algn="l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de-DE" sz="1200" i="0" kern="1200" baseline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Workshops Radiofrequenzablation</a:t>
                      </a:r>
                    </a:p>
                    <a:p>
                      <a:pPr marL="171450" indent="-171450" algn="l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de-DE" sz="1200" i="0" kern="1200" baseline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Transorale Chirurgie der Schilddrüse und Nebenschilddrüse</a:t>
                      </a:r>
                    </a:p>
                    <a:p>
                      <a:pPr marL="171450" indent="-171450" algn="l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de-DE" sz="1200" i="0" kern="1200" baseline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Autofluoreszenz der Nebenschilddrüse</a:t>
                      </a:r>
                    </a:p>
                    <a:p>
                      <a:pPr marL="171450" indent="-171450" algn="l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de-DE" sz="1200" i="0" kern="1200" baseline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Neuronavigation</a:t>
                      </a:r>
                    </a:p>
                    <a:p>
                      <a:pPr marL="171450" indent="-171450" algn="l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de-DE" sz="1200" i="0" kern="1200" baseline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Vessel Sealing in der Schilddrüsenchirurgie</a:t>
                      </a:r>
                    </a:p>
                  </a:txBody>
                  <a:tcPr anchor="ctr">
                    <a:lnL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535130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200" b="0" i="1" kern="120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16:00</a:t>
                      </a:r>
                      <a:endParaRPr lang="de-AT" sz="1200" b="0" i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i="1" u="none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Ende des</a:t>
                      </a:r>
                      <a:r>
                        <a:rPr lang="de-DE" sz="1200" b="0" i="1" u="non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„STAR Course – Endokrine Chirurgie“</a:t>
                      </a:r>
                      <a:endParaRPr lang="de-AT" sz="1200" b="0" i="1" u="none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1490275"/>
                  </a:ext>
                </a:extLst>
              </a:tr>
            </a:tbl>
          </a:graphicData>
        </a:graphic>
      </p:graphicFrame>
      <p:pic>
        <p:nvPicPr>
          <p:cNvPr id="9" name="Grafik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" y="9145017"/>
            <a:ext cx="7559675" cy="1403105"/>
          </a:xfrm>
          <a:prstGeom prst="rect">
            <a:avLst/>
          </a:prstGeom>
        </p:spPr>
      </p:pic>
      <p:pic>
        <p:nvPicPr>
          <p:cNvPr id="10" name="Picture 2" descr="ACO-ASSO | Österreichische Gesellschaft für Chirurgische Onkologi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402" y="8594035"/>
            <a:ext cx="1779875" cy="533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9773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821689" y="1041275"/>
            <a:ext cx="5916296" cy="12695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cap="small" spc="150">
                <a:solidFill>
                  <a:srgbClr val="2CBBB0"/>
                </a:solidFill>
              </a:rPr>
              <a:t>STAR</a:t>
            </a:r>
            <a:r>
              <a:rPr lang="de-DE" sz="2400" b="1" spc="15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de-DE" sz="2000" b="1" kern="0" cap="small" spc="150">
                <a:solidFill>
                  <a:schemeClr val="accent5">
                    <a:lumMod val="50000"/>
                  </a:schemeClr>
                </a:solidFill>
                <a:cs typeface="Calibri"/>
              </a:rPr>
              <a:t>Course</a:t>
            </a:r>
            <a:br>
              <a:rPr lang="de-DE" b="1" kern="0" cap="small">
                <a:solidFill>
                  <a:srgbClr val="004F90"/>
                </a:solidFill>
                <a:cs typeface="Calibri"/>
              </a:rPr>
            </a:br>
            <a:r>
              <a:rPr lang="de-AT" b="1" cap="small" spc="150">
                <a:solidFill>
                  <a:srgbClr val="2CBBB0"/>
                </a:solidFill>
              </a:rPr>
              <a:t>S</a:t>
            </a:r>
            <a:r>
              <a:rPr lang="de-AT" sz="1100" kern="0" cap="small" spc="180">
                <a:solidFill>
                  <a:schemeClr val="accent5">
                    <a:lumMod val="50000"/>
                  </a:schemeClr>
                </a:solidFill>
              </a:rPr>
              <a:t>urgical </a:t>
            </a:r>
            <a:r>
              <a:rPr lang="de-AT" b="1" cap="small" spc="150">
                <a:solidFill>
                  <a:srgbClr val="2CBBB0"/>
                </a:solidFill>
              </a:rPr>
              <a:t>T</a:t>
            </a:r>
            <a:r>
              <a:rPr lang="de-AT" sz="1100" kern="0" cap="small" spc="180">
                <a:solidFill>
                  <a:schemeClr val="accent5">
                    <a:lumMod val="50000"/>
                  </a:schemeClr>
                </a:solidFill>
              </a:rPr>
              <a:t>raining &amp; </a:t>
            </a:r>
            <a:r>
              <a:rPr lang="de-AT" b="1" cap="small" spc="150">
                <a:solidFill>
                  <a:srgbClr val="2CBBB0"/>
                </a:solidFill>
              </a:rPr>
              <a:t>A</a:t>
            </a:r>
            <a:r>
              <a:rPr lang="de-AT" sz="1100" kern="0" cap="small" spc="180">
                <a:solidFill>
                  <a:schemeClr val="accent5">
                    <a:lumMod val="50000"/>
                  </a:schemeClr>
                </a:solidFill>
              </a:rPr>
              <a:t>natomic</a:t>
            </a:r>
            <a:r>
              <a:rPr lang="de-AT" sz="1100" kern="0" cap="small" spc="180">
                <a:solidFill>
                  <a:srgbClr val="004F90"/>
                </a:solidFill>
              </a:rPr>
              <a:t> </a:t>
            </a:r>
            <a:r>
              <a:rPr lang="de-AT" b="1" cap="small" spc="150">
                <a:solidFill>
                  <a:srgbClr val="2CBBB0"/>
                </a:solidFill>
              </a:rPr>
              <a:t>R</a:t>
            </a:r>
            <a:r>
              <a:rPr lang="de-AT" sz="1100" kern="0" cap="small" spc="180">
                <a:solidFill>
                  <a:schemeClr val="accent5">
                    <a:lumMod val="50000"/>
                  </a:schemeClr>
                </a:solidFill>
              </a:rPr>
              <a:t>efresher</a:t>
            </a:r>
            <a:endParaRPr lang="de-AT" kern="0" cap="small" spc="180">
              <a:solidFill>
                <a:schemeClr val="accent5">
                  <a:lumMod val="50000"/>
                </a:schemeClr>
              </a:solidFill>
              <a:cs typeface="Calibri"/>
            </a:endParaRPr>
          </a:p>
          <a:p>
            <a:pPr lvl="0" algn="ctr" defTabSz="914400">
              <a:spcBef>
                <a:spcPts val="300"/>
              </a:spcBef>
              <a:spcAft>
                <a:spcPts val="300"/>
              </a:spcAft>
            </a:pPr>
            <a:r>
              <a:rPr lang="de-AT" sz="2800" b="1" kern="0" spc="20">
                <a:solidFill>
                  <a:schemeClr val="accent5">
                    <a:lumMod val="50000"/>
                  </a:schemeClr>
                </a:solidFill>
                <a:cs typeface="Calibri"/>
              </a:rPr>
              <a:t>Endokrine Chirurgie</a:t>
            </a:r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844402"/>
              </p:ext>
            </p:extLst>
          </p:nvPr>
        </p:nvGraphicFramePr>
        <p:xfrm>
          <a:off x="598487" y="2737852"/>
          <a:ext cx="6362700" cy="5625098"/>
        </p:xfrm>
        <a:graphic>
          <a:graphicData uri="http://schemas.openxmlformats.org/drawingml/2006/table">
            <a:tbl>
              <a:tblPr firstRow="1" bandRow="1">
                <a:solidFill>
                  <a:srgbClr val="F5FBFD"/>
                </a:solidFill>
              </a:tblPr>
              <a:tblGrid>
                <a:gridCol w="1352336">
                  <a:extLst>
                    <a:ext uri="{9D8B030D-6E8A-4147-A177-3AD203B41FA5}">
                      <a16:colId xmlns:a16="http://schemas.microsoft.com/office/drawing/2014/main" val="2051070016"/>
                    </a:ext>
                  </a:extLst>
                </a:gridCol>
                <a:gridCol w="5010364">
                  <a:extLst>
                    <a:ext uri="{9D8B030D-6E8A-4147-A177-3AD203B41FA5}">
                      <a16:colId xmlns:a16="http://schemas.microsoft.com/office/drawing/2014/main" val="939869901"/>
                    </a:ext>
                  </a:extLst>
                </a:gridCol>
              </a:tblGrid>
              <a:tr h="515559">
                <a:tc gridSpan="2">
                  <a:txBody>
                    <a:bodyPr/>
                    <a:lstStyle>
                      <a:lvl1pPr marL="0" algn="l" defTabSz="755934" rtl="0" eaLnBrk="1" latinLnBrk="0" hangingPunct="1">
                        <a:defRPr sz="148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377967" algn="l" defTabSz="755934" rtl="0" eaLnBrk="1" latinLnBrk="0" hangingPunct="1">
                        <a:defRPr sz="148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755934" algn="l" defTabSz="755934" rtl="0" eaLnBrk="1" latinLnBrk="0" hangingPunct="1">
                        <a:defRPr sz="148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133902" algn="l" defTabSz="755934" rtl="0" eaLnBrk="1" latinLnBrk="0" hangingPunct="1">
                        <a:defRPr sz="148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511869" algn="l" defTabSz="755934" rtl="0" eaLnBrk="1" latinLnBrk="0" hangingPunct="1">
                        <a:defRPr sz="148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1889836" algn="l" defTabSz="755934" rtl="0" eaLnBrk="1" latinLnBrk="0" hangingPunct="1">
                        <a:defRPr sz="148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267803" algn="l" defTabSz="755934" rtl="0" eaLnBrk="1" latinLnBrk="0" hangingPunct="1">
                        <a:defRPr sz="148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2645771" algn="l" defTabSz="755934" rtl="0" eaLnBrk="1" latinLnBrk="0" hangingPunct="1">
                        <a:defRPr sz="148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023738" algn="l" defTabSz="755934" rtl="0" eaLnBrk="1" latinLnBrk="0" hangingPunct="1">
                        <a:defRPr sz="148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755934" rtl="0" eaLnBrk="1" latinLnBrk="0" hangingPunct="1"/>
                      <a:r>
                        <a:rPr lang="de-DE" sz="1200" b="1" kern="120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Weitere Informationen |</a:t>
                      </a:r>
                      <a:r>
                        <a:rPr lang="de-DE" sz="1200" b="1" kern="1200" baseline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Registrierung</a:t>
                      </a:r>
                      <a:endParaRPr lang="de-DE" sz="12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>
                      <a:lvl1pPr marL="0" algn="l" defTabSz="755934" rtl="0" eaLnBrk="1" latinLnBrk="0" hangingPunct="1">
                        <a:defRPr sz="148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377967" algn="l" defTabSz="755934" rtl="0" eaLnBrk="1" latinLnBrk="0" hangingPunct="1">
                        <a:defRPr sz="148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755934" algn="l" defTabSz="755934" rtl="0" eaLnBrk="1" latinLnBrk="0" hangingPunct="1">
                        <a:defRPr sz="148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133902" algn="l" defTabSz="755934" rtl="0" eaLnBrk="1" latinLnBrk="0" hangingPunct="1">
                        <a:defRPr sz="148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511869" algn="l" defTabSz="755934" rtl="0" eaLnBrk="1" latinLnBrk="0" hangingPunct="1">
                        <a:defRPr sz="148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1889836" algn="l" defTabSz="755934" rtl="0" eaLnBrk="1" latinLnBrk="0" hangingPunct="1">
                        <a:defRPr sz="148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267803" algn="l" defTabSz="755934" rtl="0" eaLnBrk="1" latinLnBrk="0" hangingPunct="1">
                        <a:defRPr sz="148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2645771" algn="l" defTabSz="755934" rtl="0" eaLnBrk="1" latinLnBrk="0" hangingPunct="1">
                        <a:defRPr sz="148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023738" algn="l" defTabSz="755934" rtl="0" eaLnBrk="1" latinLnBrk="0" hangingPunct="1">
                        <a:defRPr sz="148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de-DE" sz="1100" b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F1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3558488"/>
                  </a:ext>
                </a:extLst>
              </a:tr>
              <a:tr h="228600">
                <a:tc>
                  <a:txBody>
                    <a:bodyPr/>
                    <a:lstStyle>
                      <a:lvl1pPr marL="0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77967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755934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133902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511869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889836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267803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645771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023738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de-DE" sz="1100" b="1" kern="12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Kursleiter</a:t>
                      </a:r>
                      <a:endParaRPr lang="de-AT" sz="1100" b="1" kern="120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77967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755934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133902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511869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889836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267803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645771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023738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de-DE" sz="500" i="0" kern="1200" baseline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100" i="0" kern="1200" baseline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Univ.-Prof. Klaus </a:t>
                      </a:r>
                      <a:r>
                        <a:rPr lang="de-DE" sz="1100" b="1" i="0" kern="1200" baseline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Emmanuel</a:t>
                      </a:r>
                      <a:r>
                        <a:rPr lang="de-DE" sz="1100" i="0" kern="1200" baseline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, Salzburg</a:t>
                      </a:r>
                    </a:p>
                    <a:p>
                      <a:endParaRPr lang="de-DE" sz="500" i="0" kern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3612032"/>
                  </a:ext>
                </a:extLst>
              </a:tr>
              <a:tr h="882015">
                <a:tc>
                  <a:txBody>
                    <a:bodyPr/>
                    <a:lstStyle/>
                    <a:p>
                      <a:endParaRPr lang="de-DE" sz="1100" b="1" kern="120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100" b="1" kern="12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Veranstaltungsort</a:t>
                      </a:r>
                    </a:p>
                    <a:p>
                      <a:endParaRPr lang="de-AT" sz="1100" b="1" kern="120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b="1" kern="12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Institut für Anatomie und Zellbiologie</a:t>
                      </a:r>
                    </a:p>
                    <a:p>
                      <a:r>
                        <a:rPr lang="de-DE" sz="1100" b="0" kern="12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Paracelsus Medizinischen</a:t>
                      </a:r>
                      <a:r>
                        <a:rPr lang="de-DE" sz="1100" b="0" kern="1200" baseline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Privatuniversität Salzburg</a:t>
                      </a:r>
                    </a:p>
                    <a:p>
                      <a:r>
                        <a:rPr lang="de-DE" sz="1100" b="0" kern="1200" baseline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Strubergasse 15 (Haus D)</a:t>
                      </a:r>
                    </a:p>
                    <a:p>
                      <a:r>
                        <a:rPr lang="de-DE" sz="1100" b="0" kern="1200" baseline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5020 Salzburg</a:t>
                      </a:r>
                    </a:p>
                  </a:txBody>
                  <a:tcPr anchor="ctr">
                    <a:lnL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5980307"/>
                  </a:ext>
                </a:extLst>
              </a:tr>
              <a:tr h="612000">
                <a:tc>
                  <a:txBody>
                    <a:bodyPr/>
                    <a:lstStyle>
                      <a:lvl1pPr marL="0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77967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755934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133902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511869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889836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267803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645771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023738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de-DE" sz="1100" b="1" kern="12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Organisation</a:t>
                      </a:r>
                      <a:endParaRPr lang="de-AT" sz="1100" b="1" kern="120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77967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755934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133902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511869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889836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267803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645771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023738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de-DE" sz="1100" b="1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Academy </a:t>
                      </a:r>
                      <a:r>
                        <a:rPr lang="de-DE" sz="1100" b="1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of</a:t>
                      </a:r>
                      <a:r>
                        <a:rPr lang="de-DE" sz="1100" b="1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Surgeons</a:t>
                      </a:r>
                    </a:p>
                    <a:p>
                      <a:pPr marL="0" algn="l" defTabSz="914400" rtl="0" eaLnBrk="1" latinLnBrk="0" hangingPunct="1"/>
                      <a:r>
                        <a:rPr lang="de-DE" sz="1100" b="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E-Mail:</a:t>
                      </a:r>
                      <a:r>
                        <a:rPr lang="de-DE" sz="1100" b="0" kern="1200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100" b="0" kern="1200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  <a:hlinkClick r:id="rId2"/>
                        </a:rPr>
                        <a:t>office@academy-of-surgeons.com</a:t>
                      </a:r>
                      <a:r>
                        <a:rPr lang="de-DE" sz="1100" b="0" kern="1200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algn="l" defTabSz="914400" rtl="0" eaLnBrk="1" latinLnBrk="0" hangingPunct="1"/>
                      <a:r>
                        <a:rPr lang="de-DE" sz="1100" b="0" kern="1200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Mobiltelefon: +43(0)676 8997-51002</a:t>
                      </a:r>
                    </a:p>
                  </a:txBody>
                  <a:tcPr anchor="ctr">
                    <a:lnL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649125"/>
                  </a:ext>
                </a:extLst>
              </a:tr>
              <a:tr h="612000">
                <a:tc>
                  <a:txBody>
                    <a:bodyPr/>
                    <a:lstStyle>
                      <a:lvl1pPr marL="0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77967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755934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133902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511869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889836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267803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645771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023738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de-DE" sz="11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Registrierung</a:t>
                      </a: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77967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755934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133902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511869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889836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267803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645771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023738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de-DE" sz="1100" i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hlinkClick r:id="rId3"/>
                        </a:rPr>
                        <a:t>www.academy-of-surgeons.com</a:t>
                      </a:r>
                      <a:endParaRPr lang="de-DE" sz="1100" i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7253690"/>
                  </a:ext>
                </a:extLst>
              </a:tr>
              <a:tr h="1150157">
                <a:tc>
                  <a:txBody>
                    <a:bodyPr/>
                    <a:lstStyle>
                      <a:lvl1pPr marL="0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77967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755934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133902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511869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889836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267803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645771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023738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de-DE" sz="11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Teilnahmegebühren</a:t>
                      </a:r>
                      <a:endParaRPr lang="de-AT" sz="1100" b="1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77967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755934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133902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511869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889836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267803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645771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023738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de-DE" sz="800" b="1" i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</a:endParaRPr>
                    </a:p>
                    <a:p>
                      <a:r>
                        <a:rPr lang="de-DE" sz="1100" b="1" i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€ 990,00</a:t>
                      </a:r>
                      <a:r>
                        <a:rPr lang="de-DE" sz="1100" b="1" i="0" baseline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*</a:t>
                      </a:r>
                    </a:p>
                    <a:p>
                      <a:endParaRPr lang="en-US" sz="1100" i="0" baseline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</a:endParaRPr>
                    </a:p>
                    <a:p>
                      <a:r>
                        <a:rPr lang="en-US" sz="1100" i="1" baseline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*</a:t>
                      </a:r>
                      <a:r>
                        <a:rPr lang="de-DE" sz="1100" i="1" kern="1200" baseline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anose="020F0502020204030204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Die Teilnahmegebühren enthalten alle Steuern und Abgaben, die Kaffeepausen zwischen den Vorträgen. Es ist keine Art an Entertainment geplant. Wir übernehmen keine Hotelkosten für unsere Teilnehmer.</a:t>
                      </a:r>
                    </a:p>
                  </a:txBody>
                  <a:tcPr anchor="ctr">
                    <a:lnL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8298171"/>
                  </a:ext>
                </a:extLst>
              </a:tr>
              <a:tr h="612000">
                <a:tc>
                  <a:txBody>
                    <a:bodyPr/>
                    <a:lstStyle>
                      <a:lvl1pPr marL="0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77967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755934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133902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511869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889836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267803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645771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023738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de-DE" sz="1100" b="1" kern="12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EMT-ID</a:t>
                      </a:r>
                    </a:p>
                    <a:p>
                      <a:pPr marL="0" algn="l" defTabSz="914400" rtl="0" eaLnBrk="1" latinLnBrk="0" hangingPunct="1"/>
                      <a:r>
                        <a:rPr lang="de-DE" sz="1100" b="1" kern="12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DFP-Points</a:t>
                      </a: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77967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755934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133902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511869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889836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267803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645771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023738" algn="l" defTabSz="755934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b="0" kern="12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EMT-26-07830</a:t>
                      </a:r>
                      <a:br>
                        <a:rPr lang="de-DE" sz="1100" b="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100" b="0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folgt</a:t>
                      </a:r>
                      <a:endParaRPr lang="de-AT" sz="1100" b="0" kern="12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4624966"/>
                  </a:ext>
                </a:extLst>
              </a:tr>
              <a:tr h="82988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100" b="1" kern="12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Information</a:t>
                      </a:r>
                      <a:endParaRPr lang="de-AT" sz="1100" b="1" kern="120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800" b="0" kern="12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b="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Wir bitten</a:t>
                      </a:r>
                      <a:r>
                        <a:rPr lang="de-DE" sz="1100" b="0" kern="1200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um Verständnis, dass die Zimmerkosten nicht übernommen werden können. Zimmerbuchungen sind individuell zu tätigen.</a:t>
                      </a:r>
                    </a:p>
                  </a:txBody>
                  <a:tcPr anchor="ctr">
                    <a:lnL w="1905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2324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94776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" y="9145017"/>
            <a:ext cx="7559675" cy="1403105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714054" y="3258799"/>
            <a:ext cx="6131560" cy="52193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 defTabSz="914295">
              <a:spcBef>
                <a:spcPts val="129"/>
              </a:spcBef>
            </a:pPr>
            <a:r>
              <a:rPr lang="de-DE" sz="1600" i="1" kern="0" dirty="0">
                <a:solidFill>
                  <a:schemeClr val="accent5">
                    <a:lumMod val="50000"/>
                  </a:schemeClr>
                </a:solidFill>
                <a:cs typeface="Calibri"/>
              </a:rPr>
              <a:t>Wir bedanken uns bei unseren Sponsoren für</a:t>
            </a:r>
          </a:p>
          <a:p>
            <a:pPr marL="12700" algn="ctr" defTabSz="914295">
              <a:spcBef>
                <a:spcPts val="129"/>
              </a:spcBef>
            </a:pPr>
            <a:r>
              <a:rPr lang="de-DE" sz="1600" i="1" kern="0" dirty="0">
                <a:solidFill>
                  <a:schemeClr val="accent5">
                    <a:lumMod val="50000"/>
                  </a:schemeClr>
                </a:solidFill>
                <a:cs typeface="Calibri"/>
              </a:rPr>
              <a:t>die Unterstützung unseres produkt- und inhaltsneutralen Kurses</a:t>
            </a:r>
            <a:r>
              <a:rPr lang="de-DE" sz="1600" i="1" kern="0" spc="250" dirty="0">
                <a:solidFill>
                  <a:schemeClr val="accent5">
                    <a:lumMod val="50000"/>
                  </a:schemeClr>
                </a:solidFill>
                <a:cs typeface="Calibri"/>
              </a:rPr>
              <a:t>.</a:t>
            </a:r>
            <a:endParaRPr sz="1600" i="1" kern="0" spc="250" dirty="0">
              <a:solidFill>
                <a:schemeClr val="accent5">
                  <a:lumMod val="50000"/>
                </a:schemeClr>
              </a:solidFill>
              <a:cs typeface="Calibri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821686" y="1041275"/>
            <a:ext cx="5916296" cy="1972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cap="small" spc="150" dirty="0">
                <a:solidFill>
                  <a:srgbClr val="2CBBB0"/>
                </a:solidFill>
              </a:rPr>
              <a:t>STAR</a:t>
            </a:r>
            <a:r>
              <a:rPr lang="de-DE" sz="2400" b="1" spc="15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de-DE" sz="2000" b="1" kern="0" cap="small" spc="150" dirty="0">
                <a:solidFill>
                  <a:schemeClr val="accent5">
                    <a:lumMod val="50000"/>
                  </a:schemeClr>
                </a:solidFill>
                <a:cs typeface="Calibri"/>
              </a:rPr>
              <a:t>Course</a:t>
            </a:r>
            <a:br>
              <a:rPr lang="de-DE" b="1" kern="0" cap="small" dirty="0">
                <a:solidFill>
                  <a:srgbClr val="004F90"/>
                </a:solidFill>
                <a:cs typeface="Calibri"/>
              </a:rPr>
            </a:br>
            <a:r>
              <a:rPr lang="de-AT" b="1" cap="small" spc="150" dirty="0">
                <a:solidFill>
                  <a:srgbClr val="2CBBB0"/>
                </a:solidFill>
              </a:rPr>
              <a:t>S</a:t>
            </a:r>
            <a:r>
              <a:rPr lang="de-AT" sz="1100" kern="0" cap="small" spc="180" dirty="0">
                <a:solidFill>
                  <a:schemeClr val="accent5">
                    <a:lumMod val="50000"/>
                  </a:schemeClr>
                </a:solidFill>
              </a:rPr>
              <a:t>urgical </a:t>
            </a:r>
            <a:r>
              <a:rPr lang="de-AT" b="1" cap="small" spc="150" dirty="0">
                <a:solidFill>
                  <a:srgbClr val="2CBBB0"/>
                </a:solidFill>
              </a:rPr>
              <a:t>T</a:t>
            </a:r>
            <a:r>
              <a:rPr lang="de-AT" sz="1100" kern="0" cap="small" spc="180" dirty="0">
                <a:solidFill>
                  <a:schemeClr val="accent5">
                    <a:lumMod val="50000"/>
                  </a:schemeClr>
                </a:solidFill>
              </a:rPr>
              <a:t>raining &amp; </a:t>
            </a:r>
            <a:r>
              <a:rPr lang="de-AT" b="1" cap="small" spc="150" dirty="0" err="1">
                <a:solidFill>
                  <a:srgbClr val="2CBBB0"/>
                </a:solidFill>
              </a:rPr>
              <a:t>A</a:t>
            </a:r>
            <a:r>
              <a:rPr lang="de-AT" sz="1100" kern="0" cap="small" spc="180" dirty="0" err="1">
                <a:solidFill>
                  <a:schemeClr val="accent5">
                    <a:lumMod val="50000"/>
                  </a:schemeClr>
                </a:solidFill>
              </a:rPr>
              <a:t>natomic</a:t>
            </a:r>
            <a:r>
              <a:rPr lang="de-AT" sz="1100" kern="0" cap="small" spc="180" dirty="0">
                <a:solidFill>
                  <a:srgbClr val="004F90"/>
                </a:solidFill>
              </a:rPr>
              <a:t> </a:t>
            </a:r>
            <a:r>
              <a:rPr lang="de-AT" b="1" cap="small" spc="150" dirty="0">
                <a:solidFill>
                  <a:srgbClr val="2CBBB0"/>
                </a:solidFill>
              </a:rPr>
              <a:t>R</a:t>
            </a:r>
            <a:r>
              <a:rPr lang="de-AT" sz="1100" kern="0" cap="small" spc="180" dirty="0">
                <a:solidFill>
                  <a:schemeClr val="accent5">
                    <a:lumMod val="50000"/>
                  </a:schemeClr>
                </a:solidFill>
              </a:rPr>
              <a:t>efresher</a:t>
            </a:r>
            <a:endParaRPr lang="de-AT" kern="0" cap="small" spc="180" dirty="0">
              <a:solidFill>
                <a:schemeClr val="accent5">
                  <a:lumMod val="50000"/>
                </a:schemeClr>
              </a:solidFill>
              <a:cs typeface="Calibri"/>
            </a:endParaRPr>
          </a:p>
          <a:p>
            <a:pPr lvl="0" algn="ctr" defTabSz="914400">
              <a:spcBef>
                <a:spcPts val="300"/>
              </a:spcBef>
              <a:spcAft>
                <a:spcPts val="300"/>
              </a:spcAft>
            </a:pPr>
            <a:r>
              <a:rPr lang="de-DE" sz="2800" b="1" kern="0" spc="20" dirty="0">
                <a:solidFill>
                  <a:schemeClr val="accent5">
                    <a:lumMod val="50000"/>
                  </a:schemeClr>
                </a:solidFill>
                <a:cs typeface="Calibri"/>
              </a:rPr>
              <a:t>Endokrine Chirurgie</a:t>
            </a:r>
            <a:endParaRPr lang="de-AT" sz="2800" b="1" kern="0" spc="20" dirty="0">
              <a:solidFill>
                <a:schemeClr val="accent5">
                  <a:lumMod val="50000"/>
                </a:schemeClr>
              </a:solidFill>
              <a:cs typeface="Calibri"/>
            </a:endParaRPr>
          </a:p>
          <a:p>
            <a:pPr algn="ctr">
              <a:lnSpc>
                <a:spcPct val="150000"/>
              </a:lnSpc>
            </a:pPr>
            <a:r>
              <a:rPr lang="de-DE" sz="1400" b="1" dirty="0">
                <a:solidFill>
                  <a:schemeClr val="accent5">
                    <a:lumMod val="50000"/>
                  </a:schemeClr>
                </a:solidFill>
              </a:rPr>
              <a:t>19. – 20.05.2026</a:t>
            </a:r>
          </a:p>
          <a:p>
            <a:pPr algn="ctr">
              <a:lnSpc>
                <a:spcPct val="150000"/>
              </a:lnSpc>
            </a:pPr>
            <a:r>
              <a:rPr lang="de-DE" sz="1400" b="1" dirty="0">
                <a:solidFill>
                  <a:schemeClr val="accent5">
                    <a:lumMod val="50000"/>
                  </a:schemeClr>
                </a:solidFill>
              </a:rPr>
              <a:t>Paracelsus Medizinische Privatuniversität </a:t>
            </a:r>
            <a:r>
              <a:rPr lang="de-DE" sz="1400" dirty="0">
                <a:solidFill>
                  <a:schemeClr val="accent5">
                    <a:lumMod val="50000"/>
                  </a:schemeClr>
                </a:solidFill>
              </a:rPr>
              <a:t>| </a:t>
            </a:r>
            <a:r>
              <a:rPr lang="de-DE" sz="1400" dirty="0" err="1">
                <a:solidFill>
                  <a:schemeClr val="accent5">
                    <a:lumMod val="50000"/>
                  </a:schemeClr>
                </a:solidFill>
              </a:rPr>
              <a:t>Strubergasse</a:t>
            </a:r>
            <a:r>
              <a:rPr lang="de-DE" sz="1400" dirty="0">
                <a:solidFill>
                  <a:schemeClr val="accent5">
                    <a:lumMod val="50000"/>
                  </a:schemeClr>
                </a:solidFill>
              </a:rPr>
              <a:t> 15, 5020 Salzburg</a:t>
            </a:r>
            <a:endParaRPr lang="de-AT" sz="14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7351" y="4587481"/>
            <a:ext cx="1984966" cy="552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658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543</Words>
  <Application>Microsoft Office PowerPoint</Application>
  <PresentationFormat>Benutzerdefiniert</PresentationFormat>
  <Paragraphs>117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Salzburger Landeskliniken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Schwab Alina-Marie</dc:creator>
  <cp:lastModifiedBy>Altenberger Sophia</cp:lastModifiedBy>
  <cp:revision>71</cp:revision>
  <cp:lastPrinted>2025-03-05T12:12:32Z</cp:lastPrinted>
  <dcterms:created xsi:type="dcterms:W3CDTF">2024-07-16T08:15:41Z</dcterms:created>
  <dcterms:modified xsi:type="dcterms:W3CDTF">2026-02-24T12:17:13Z</dcterms:modified>
</cp:coreProperties>
</file>